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8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embeddedFontLst>
    <p:embeddedFont>
      <p:font typeface="NanumSquare_ac Bold" panose="020B0600000101010101" pitchFamily="34" charset="-127"/>
      <p:bold r:id="rId13"/>
    </p:embeddedFont>
    <p:embeddedFont>
      <p:font typeface="나눔스퀘어_ac Bold" panose="020B0600000101010101" pitchFamily="34" charset="-127"/>
      <p:bold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NanumSquare_ac ExtraBold" panose="020B0600000101010101" pitchFamily="34" charset="-127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7A2"/>
    <a:srgbClr val="E57830"/>
    <a:srgbClr val="6A83C7"/>
    <a:srgbClr val="FFF2CC"/>
    <a:srgbClr val="637BBB"/>
    <a:srgbClr val="09194B"/>
    <a:srgbClr val="EB79D5"/>
    <a:srgbClr val="E6A5DA"/>
    <a:srgbClr val="263B74"/>
    <a:srgbClr val="0A1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39" autoAdjust="0"/>
    <p:restoredTop sz="84400" autoAdjust="0"/>
  </p:normalViewPr>
  <p:slideViewPr>
    <p:cSldViewPr snapToGrid="0">
      <p:cViewPr varScale="1">
        <p:scale>
          <a:sx n="85" d="100"/>
          <a:sy n="85" d="100"/>
        </p:scale>
        <p:origin x="11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D577E-82F0-45F2-89CE-C679EFEA38A1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9769FD-EE96-4FD0-A44F-1DF5FD260A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801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56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15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821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411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716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000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743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379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769FD-EE96-4FD0-A44F-1DF5FD260A5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505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6E730A-3FDC-4F1A-8F8D-D47C3EEA8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6B1E86-0746-4768-8672-210B20451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B9BF3-4DAE-4BBC-9622-653F97303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8DD8E-D723-4F27-9F7C-1BFF49C3C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320C6-43C9-4627-9239-53083B1E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20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D7290-E057-4635-8447-61144518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DB2D41-FD39-4857-A2BC-BC7A3F363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8912DE-4403-4E83-B140-48D22D8B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30465D-2522-4C6E-B448-0681935E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E913DB-7B7B-4FA8-91E8-302E5256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34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700DAA-8352-4831-AE2D-B423A21CDA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525631-1EE2-4F79-98BF-74285C410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C3FE03-6D95-4F29-A5A9-E39CBF83D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62B96-F7E3-4311-8A5E-1D8DCF59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9F68C9-F61C-4DF1-B525-E80BDBB2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45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0F26A-59CF-49D7-8DE3-36C7B969B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3E83FA-E64D-4325-A83A-4CBF673D5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85588-3D89-41AE-92C0-0B3CCAC9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88A374-1857-40CF-BFBA-7813BE084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BABE07-B9CE-47A5-9AEB-D5DFFCFA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34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A3375-9BC3-42AE-BA7F-2DC0B6D12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18B2FE-4DB0-463C-B4D9-387139D69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BC837F-5FF2-49DB-8562-D70F24EA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0BF3A1-E936-4EBC-AA83-0679ADDD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832972-19E4-4311-8C31-00213F7B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68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5D37E0-694D-42E4-A362-D900B2C41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E264B3-1801-4AA4-A36D-B84042DD37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9E6747-E13E-4EBC-87A3-0831EC7E8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81C1DD-EF0C-4264-963A-A85AB04E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D43648-2272-47D3-90C3-BFC28CED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28C6B2-9586-46C4-B560-0BD88AF7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78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5A0C8-111A-41DF-AF79-BC94D6373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BEB0EF-3A2E-473F-8774-B023D7239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E3E2B3-DCED-4192-B643-563A4A5AC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416795-120F-4665-8CE8-CF1D68930F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3D7DF0-69FB-4BE1-9DBE-1F3DBAF43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880507-F8E2-4431-AE4C-0EDAEE5D7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626563-093A-44FA-8D9E-E474F1F9B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71487D-D570-4FA7-9B3D-4E037F758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293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230D5-BA70-46E7-953D-DF137AB57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539A47-7F1E-465C-B281-5667FF376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763163-F9DD-47F6-B753-6750E9D14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B0DE38-F58F-40BC-8D21-45658537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009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C95155-5F3A-462E-8EE7-0EF4712C8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6EFBAE-EA84-4DAB-9415-E49A29F3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E89ED1-F0F0-4E83-93B4-5ABBEB833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23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210013-E7E3-4276-8668-2F0CFBA96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692A70-9FE5-49D3-8D30-A164E7C4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326347-EBEB-4459-9D8C-9E12CA6CEA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0807A5-C730-4676-B2B4-5167069C9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859473-04A0-45F6-B36C-5DB651A2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290982-4B6C-4EBE-A832-067BEA283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778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5D02D-631D-46BD-A996-030E8C72C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74595-590F-4374-9010-1B6CCCAA8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E1428-B3BD-47E2-8B26-1C18CE6867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8D3DF5-6C7D-4C47-AD73-9AC96C8E2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255A4B-3EFB-41C7-BA34-384A7438E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980A3-CE73-470A-9C32-2496C4CB1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93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BE1A5E-77EE-446A-9AB4-5972C93B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AE80B3-1FC6-483C-B425-6F7B90183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459319-C27C-43E5-96DF-1CA60655FC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E8F0E-8C98-45D6-83E4-514FFC23272B}" type="datetimeFigureOut">
              <a:rPr lang="ko-KR" altLang="en-US" smtClean="0"/>
              <a:t>2022. 8. 25.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F58917-05F5-4CB0-AAE9-533C0C6595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5897FD-87D7-4DF7-B56D-7CE492FD3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E4574-ABA0-400E-A416-E9F0C779D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91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A8F6287E-53B4-4816-9211-C3890F3FE19B}"/>
              </a:ext>
            </a:extLst>
          </p:cNvPr>
          <p:cNvSpPr>
            <a:spLocks noChangeAspect="1"/>
          </p:cNvSpPr>
          <p:nvPr/>
        </p:nvSpPr>
        <p:spPr>
          <a:xfrm>
            <a:off x="10330649" y="1284348"/>
            <a:ext cx="6484561" cy="6484561"/>
          </a:xfrm>
          <a:prstGeom prst="flowChartConnector">
            <a:avLst/>
          </a:prstGeom>
          <a:solidFill>
            <a:schemeClr val="bg1">
              <a:lumMod val="85000"/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12CD9424-15B7-4218-B485-45D012561FF7}"/>
              </a:ext>
            </a:extLst>
          </p:cNvPr>
          <p:cNvSpPr>
            <a:spLocks noChangeAspect="1"/>
          </p:cNvSpPr>
          <p:nvPr/>
        </p:nvSpPr>
        <p:spPr>
          <a:xfrm>
            <a:off x="7998115" y="4464378"/>
            <a:ext cx="4787244" cy="4787244"/>
          </a:xfrm>
          <a:prstGeom prst="flowChartConnector">
            <a:avLst/>
          </a:prstGeom>
          <a:solidFill>
            <a:schemeClr val="bg1">
              <a:lumMod val="85000"/>
              <a:alpha val="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5D2D696E-F000-43B2-95B4-5062F7DE5E25}"/>
              </a:ext>
            </a:extLst>
          </p:cNvPr>
          <p:cNvSpPr/>
          <p:nvPr/>
        </p:nvSpPr>
        <p:spPr>
          <a:xfrm rot="970766">
            <a:off x="-1505454" y="4534041"/>
            <a:ext cx="10593384" cy="3838433"/>
          </a:xfrm>
          <a:prstGeom prst="ellipse">
            <a:avLst/>
          </a:prstGeom>
          <a:noFill/>
          <a:ln>
            <a:solidFill>
              <a:schemeClr val="bg1">
                <a:alpha val="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6D58296-1198-4694-9A8B-6CEF96DB1722}"/>
              </a:ext>
            </a:extLst>
          </p:cNvPr>
          <p:cNvSpPr/>
          <p:nvPr/>
        </p:nvSpPr>
        <p:spPr>
          <a:xfrm rot="970766">
            <a:off x="3344287" y="-1375149"/>
            <a:ext cx="10593384" cy="3838433"/>
          </a:xfrm>
          <a:prstGeom prst="ellipse">
            <a:avLst/>
          </a:prstGeom>
          <a:noFill/>
          <a:ln>
            <a:solidFill>
              <a:schemeClr val="bg1">
                <a:alpha val="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B65459A5-DB60-45C4-AA19-779ADAB963F6}"/>
              </a:ext>
            </a:extLst>
          </p:cNvPr>
          <p:cNvSpPr>
            <a:spLocks noChangeAspect="1"/>
          </p:cNvSpPr>
          <p:nvPr/>
        </p:nvSpPr>
        <p:spPr>
          <a:xfrm>
            <a:off x="6295964" y="2964819"/>
            <a:ext cx="180000" cy="180000"/>
          </a:xfrm>
          <a:prstGeom prst="flowChartConnector">
            <a:avLst/>
          </a:prstGeom>
          <a:solidFill>
            <a:srgbClr val="6A83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E1D1C9-40BA-69DF-4369-D38755277670}"/>
              </a:ext>
            </a:extLst>
          </p:cNvPr>
          <p:cNvSpPr txBox="1"/>
          <p:nvPr/>
        </p:nvSpPr>
        <p:spPr>
          <a:xfrm>
            <a:off x="644577" y="1284348"/>
            <a:ext cx="947378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Persona 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시나리오 알고리즘 고도화 작업 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(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외부 데이터 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Mapping </a:t>
            </a:r>
            <a:r>
              <a:rPr kumimoji="1" lang="ko-KR" altLang="en-US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관점</a:t>
            </a:r>
            <a:r>
              <a:rPr kumimoji="1" lang="en-US" altLang="ko-KR" sz="5000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)</a:t>
            </a:r>
          </a:p>
          <a:p>
            <a:endParaRPr kumimoji="1" lang="ko-KR" altLang="en-US" sz="3000" b="1" dirty="0">
              <a:solidFill>
                <a:schemeClr val="bg2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808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1591402" cy="336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최종 출력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시나리오 별 점수의 활용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외부 데이터에 각 구매 데이터에 대한 만족도 값이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되어있는 경우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추천 시스템 알고리즘을 활용하여 아이템 추천 후 해당 아이템에 대한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 출력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외부 데이터에 구매 데이터에 대한 만족도 값이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돼있지 않은 경우</a:t>
            </a:r>
            <a:endParaRPr kumimoji="1" lang="en-US" altLang="ko-KR" sz="2400" b="1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166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17B5AEF-4816-59DA-C61F-5EE66CF551E1}"/>
              </a:ext>
            </a:extLst>
          </p:cNvPr>
          <p:cNvSpPr/>
          <p:nvPr/>
        </p:nvSpPr>
        <p:spPr>
          <a:xfrm>
            <a:off x="749508" y="1663908"/>
            <a:ext cx="2848131" cy="3942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1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차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분기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(121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개 유형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)</a:t>
            </a:r>
          </a:p>
          <a:p>
            <a:pPr marL="342900" indent="-342900" algn="ctr">
              <a:buFontTx/>
              <a:buChar char="-"/>
            </a:pP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표준 유형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 algn="ctr">
              <a:buFontTx/>
              <a:buChar char="-"/>
            </a:pP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실제 제공되지 않는 가공 전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Raw Data</a:t>
            </a:r>
            <a:endParaRPr kumimoji="1" lang="ko-KR" altLang="en-US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0A1E499-018C-201D-750D-84D9B6F133B3}"/>
              </a:ext>
            </a:extLst>
          </p:cNvPr>
          <p:cNvSpPr/>
          <p:nvPr/>
        </p:nvSpPr>
        <p:spPr>
          <a:xfrm>
            <a:off x="4540770" y="1663907"/>
            <a:ext cx="2848131" cy="3942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차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분기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(29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개 대표 유형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)</a:t>
            </a:r>
          </a:p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-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온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/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오프라인 대표 업종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29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개에 대한 시나리오 생성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-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700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개 업종에 대한 분기 진행 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1CFA5A-46C1-D823-5515-7C1FE6057977}"/>
              </a:ext>
            </a:extLst>
          </p:cNvPr>
          <p:cNvSpPr/>
          <p:nvPr/>
        </p:nvSpPr>
        <p:spPr>
          <a:xfrm>
            <a:off x="8332032" y="1630179"/>
            <a:ext cx="2848131" cy="39424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3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차 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분기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algn="ctr"/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(700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개 세부 유형</a:t>
            </a: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)</a:t>
            </a:r>
          </a:p>
          <a:p>
            <a:pPr marL="342900" indent="-342900" algn="ctr">
              <a:buFontTx/>
              <a:buChar char="-"/>
            </a:pPr>
            <a:r>
              <a:rPr kumimoji="1" lang="en-US" altLang="ko-KR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700</a:t>
            </a: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 업종에 대한 소비 유형 수치 값 분기 진행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 algn="ctr">
              <a:buFontTx/>
              <a:buChar char="-"/>
            </a:pPr>
            <a:r>
              <a:rPr kumimoji="1" lang="ko-KR" altLang="en-US" sz="2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 만족도 수치 값 조정</a:t>
            </a:r>
            <a:endParaRPr kumimoji="1" lang="en-US" altLang="ko-KR" sz="2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10" name="모서리가 둥근 사각형 설명선[R] 9">
            <a:extLst>
              <a:ext uri="{FF2B5EF4-FFF2-40B4-BE49-F238E27FC236}">
                <a16:creationId xmlns:a16="http://schemas.microsoft.com/office/drawing/2014/main" id="{A3CB7EA3-A5F3-E7AC-AB17-81A4984B1016}"/>
              </a:ext>
            </a:extLst>
          </p:cNvPr>
          <p:cNvSpPr/>
          <p:nvPr/>
        </p:nvSpPr>
        <p:spPr>
          <a:xfrm>
            <a:off x="456575" y="282560"/>
            <a:ext cx="2498361" cy="1347619"/>
          </a:xfrm>
          <a:prstGeom prst="wedgeRoundRectCallou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외부 데이터 매핑 관점에서 사용하는 데이터 </a:t>
            </a:r>
          </a:p>
        </p:txBody>
      </p:sp>
      <p:sp>
        <p:nvSpPr>
          <p:cNvPr id="11" name="모서리가 둥근 사각형 설명선[R] 10">
            <a:extLst>
              <a:ext uri="{FF2B5EF4-FFF2-40B4-BE49-F238E27FC236}">
                <a16:creationId xmlns:a16="http://schemas.microsoft.com/office/drawing/2014/main" id="{998ABABE-518B-5B62-10DA-DC9ACDDCC3AE}"/>
              </a:ext>
            </a:extLst>
          </p:cNvPr>
          <p:cNvSpPr/>
          <p:nvPr/>
        </p:nvSpPr>
        <p:spPr>
          <a:xfrm>
            <a:off x="8332032" y="282559"/>
            <a:ext cx="2498361" cy="1347619"/>
          </a:xfrm>
          <a:prstGeom prst="wedgeRoundRectCallou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I know you </a:t>
            </a:r>
            <a:r>
              <a:rPr kumimoji="1" lang="ko-KR" altLang="en-US" dirty="0"/>
              <a:t>서비스에서 사용자에게 제공되는 데이터</a:t>
            </a:r>
          </a:p>
        </p:txBody>
      </p:sp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B6BBF459-2534-2CC9-629D-7DF8D980F6BA}"/>
              </a:ext>
            </a:extLst>
          </p:cNvPr>
          <p:cNvSpPr/>
          <p:nvPr/>
        </p:nvSpPr>
        <p:spPr>
          <a:xfrm>
            <a:off x="4715655" y="316288"/>
            <a:ext cx="2498361" cy="1347619"/>
          </a:xfrm>
          <a:prstGeom prst="wedgeRoundRectCallou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두 서비스 모두에서 사용 가능한 데이터</a:t>
            </a:r>
          </a:p>
        </p:txBody>
      </p:sp>
    </p:spTree>
    <p:extLst>
      <p:ext uri="{BB962C8B-B14F-4D97-AF65-F5344CB8AC3E}">
        <p14:creationId xmlns:p14="http://schemas.microsoft.com/office/powerpoint/2010/main" val="312329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01. INTRO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89157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차 분기 데이터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Format</a:t>
            </a:r>
          </a:p>
          <a:p>
            <a:pPr marL="342900" indent="-342900">
              <a:buFontTx/>
              <a:buChar char="-"/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Persona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별 각 대표 업종 별 시나리오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 구성요소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인식탐색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구매 결정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구매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소비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평가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구성 요소의 세부 단계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~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6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시나리오 별 영향요인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페르소나의 구매 데이터 외 모든 데이터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맥락 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Rating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점수 부여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00EA858-026A-92CF-C0CF-9D80DEB53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910881"/>
              </p:ext>
            </p:extLst>
          </p:nvPr>
        </p:nvGraphicFramePr>
        <p:xfrm>
          <a:off x="603038" y="3807502"/>
          <a:ext cx="10515598" cy="28328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597">
                  <a:extLst>
                    <a:ext uri="{9D8B030D-6E8A-4147-A177-3AD203B41FA5}">
                      <a16:colId xmlns:a16="http://schemas.microsoft.com/office/drawing/2014/main" val="4002714913"/>
                    </a:ext>
                  </a:extLst>
                </a:gridCol>
                <a:gridCol w="206151">
                  <a:extLst>
                    <a:ext uri="{9D8B030D-6E8A-4147-A177-3AD203B41FA5}">
                      <a16:colId xmlns:a16="http://schemas.microsoft.com/office/drawing/2014/main" val="3099243007"/>
                    </a:ext>
                  </a:extLst>
                </a:gridCol>
                <a:gridCol w="206151">
                  <a:extLst>
                    <a:ext uri="{9D8B030D-6E8A-4147-A177-3AD203B41FA5}">
                      <a16:colId xmlns:a16="http://schemas.microsoft.com/office/drawing/2014/main" val="3674258718"/>
                    </a:ext>
                  </a:extLst>
                </a:gridCol>
                <a:gridCol w="200424">
                  <a:extLst>
                    <a:ext uri="{9D8B030D-6E8A-4147-A177-3AD203B41FA5}">
                      <a16:colId xmlns:a16="http://schemas.microsoft.com/office/drawing/2014/main" val="65309013"/>
                    </a:ext>
                  </a:extLst>
                </a:gridCol>
                <a:gridCol w="2261932">
                  <a:extLst>
                    <a:ext uri="{9D8B030D-6E8A-4147-A177-3AD203B41FA5}">
                      <a16:colId xmlns:a16="http://schemas.microsoft.com/office/drawing/2014/main" val="304226236"/>
                    </a:ext>
                  </a:extLst>
                </a:gridCol>
                <a:gridCol w="389396">
                  <a:extLst>
                    <a:ext uri="{9D8B030D-6E8A-4147-A177-3AD203B41FA5}">
                      <a16:colId xmlns:a16="http://schemas.microsoft.com/office/drawing/2014/main" val="3319808205"/>
                    </a:ext>
                  </a:extLst>
                </a:gridCol>
                <a:gridCol w="503924">
                  <a:extLst>
                    <a:ext uri="{9D8B030D-6E8A-4147-A177-3AD203B41FA5}">
                      <a16:colId xmlns:a16="http://schemas.microsoft.com/office/drawing/2014/main" val="2645529542"/>
                    </a:ext>
                  </a:extLst>
                </a:gridCol>
                <a:gridCol w="498198">
                  <a:extLst>
                    <a:ext uri="{9D8B030D-6E8A-4147-A177-3AD203B41FA5}">
                      <a16:colId xmlns:a16="http://schemas.microsoft.com/office/drawing/2014/main" val="3131184094"/>
                    </a:ext>
                  </a:extLst>
                </a:gridCol>
                <a:gridCol w="612726">
                  <a:extLst>
                    <a:ext uri="{9D8B030D-6E8A-4147-A177-3AD203B41FA5}">
                      <a16:colId xmlns:a16="http://schemas.microsoft.com/office/drawing/2014/main" val="2965605985"/>
                    </a:ext>
                  </a:extLst>
                </a:gridCol>
                <a:gridCol w="755886">
                  <a:extLst>
                    <a:ext uri="{9D8B030D-6E8A-4147-A177-3AD203B41FA5}">
                      <a16:colId xmlns:a16="http://schemas.microsoft.com/office/drawing/2014/main" val="521245093"/>
                    </a:ext>
                  </a:extLst>
                </a:gridCol>
                <a:gridCol w="544009">
                  <a:extLst>
                    <a:ext uri="{9D8B030D-6E8A-4147-A177-3AD203B41FA5}">
                      <a16:colId xmlns:a16="http://schemas.microsoft.com/office/drawing/2014/main" val="3309692423"/>
                    </a:ext>
                  </a:extLst>
                </a:gridCol>
                <a:gridCol w="933405">
                  <a:extLst>
                    <a:ext uri="{9D8B030D-6E8A-4147-A177-3AD203B41FA5}">
                      <a16:colId xmlns:a16="http://schemas.microsoft.com/office/drawing/2014/main" val="2885441544"/>
                    </a:ext>
                  </a:extLst>
                </a:gridCol>
                <a:gridCol w="521103">
                  <a:extLst>
                    <a:ext uri="{9D8B030D-6E8A-4147-A177-3AD203B41FA5}">
                      <a16:colId xmlns:a16="http://schemas.microsoft.com/office/drawing/2014/main" val="433811966"/>
                    </a:ext>
                  </a:extLst>
                </a:gridCol>
                <a:gridCol w="990669">
                  <a:extLst>
                    <a:ext uri="{9D8B030D-6E8A-4147-A177-3AD203B41FA5}">
                      <a16:colId xmlns:a16="http://schemas.microsoft.com/office/drawing/2014/main" val="3747018951"/>
                    </a:ext>
                  </a:extLst>
                </a:gridCol>
                <a:gridCol w="406575">
                  <a:extLst>
                    <a:ext uri="{9D8B030D-6E8A-4147-A177-3AD203B41FA5}">
                      <a16:colId xmlns:a16="http://schemas.microsoft.com/office/drawing/2014/main" val="392455770"/>
                    </a:ext>
                  </a:extLst>
                </a:gridCol>
                <a:gridCol w="120254">
                  <a:extLst>
                    <a:ext uri="{9D8B030D-6E8A-4147-A177-3AD203B41FA5}">
                      <a16:colId xmlns:a16="http://schemas.microsoft.com/office/drawing/2014/main" val="2855567834"/>
                    </a:ext>
                  </a:extLst>
                </a:gridCol>
                <a:gridCol w="503924">
                  <a:extLst>
                    <a:ext uri="{9D8B030D-6E8A-4147-A177-3AD203B41FA5}">
                      <a16:colId xmlns:a16="http://schemas.microsoft.com/office/drawing/2014/main" val="1197434717"/>
                    </a:ext>
                  </a:extLst>
                </a:gridCol>
                <a:gridCol w="188972">
                  <a:extLst>
                    <a:ext uri="{9D8B030D-6E8A-4147-A177-3AD203B41FA5}">
                      <a16:colId xmlns:a16="http://schemas.microsoft.com/office/drawing/2014/main" val="830985869"/>
                    </a:ext>
                  </a:extLst>
                </a:gridCol>
                <a:gridCol w="412302">
                  <a:extLst>
                    <a:ext uri="{9D8B030D-6E8A-4147-A177-3AD203B41FA5}">
                      <a16:colId xmlns:a16="http://schemas.microsoft.com/office/drawing/2014/main" val="1107956015"/>
                    </a:ext>
                  </a:extLst>
                </a:gridCol>
              </a:tblGrid>
              <a:tr h="503487"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off/on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연령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성별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type</a:t>
                      </a:r>
                      <a:endParaRPr lang="en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키워드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맥락</a:t>
                      </a:r>
                      <a:endParaRPr lang="ko-KR" altLang="en-US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grid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시나리오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행동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태도 중심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endParaRPr lang="en-US" altLang="ko-KR" sz="5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점수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50964454"/>
                  </a:ext>
                </a:extLst>
              </a:tr>
              <a:tr h="396686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off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남성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A</a:t>
                      </a:r>
                      <a:endParaRPr lang="en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용돈으로 소비를 하기 때문에 제한적인 소비와 소비욕구가 떨어짐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인식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탐색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알게되고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부러움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때문에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등으로 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아이템</a:t>
                      </a:r>
                      <a:r>
                        <a:rPr lang="en-US" altLang="ko-KR" sz="500" u="none" strike="noStrike">
                          <a:effectLst/>
                        </a:rPr>
                        <a:t>'</a:t>
                      </a:r>
                      <a:r>
                        <a:rPr lang="ko-KR" altLang="en-US" sz="500" u="none" strike="noStrike">
                          <a:effectLst/>
                        </a:rPr>
                        <a:t>을 탐색한다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-2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12506945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구매결정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광고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홍보물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인터넷 검색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500" u="none" strike="noStrike">
                          <a:effectLst/>
                        </a:rPr>
                        <a:t>SNS</a:t>
                      </a:r>
                      <a:endParaRPr lang="en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과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와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의 영향으로 구매를 결정한다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0.4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2314816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매장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 dirty="0">
                          <a:effectLst/>
                        </a:rPr>
                        <a:t>할인</a:t>
                      </a:r>
                      <a:r>
                        <a:rPr lang="en-US" altLang="ko-KR" sz="500" u="none" strike="noStrike" dirty="0">
                          <a:effectLst/>
                        </a:rPr>
                        <a:t>/</a:t>
                      </a:r>
                      <a:r>
                        <a:rPr lang="ko-KR" altLang="en-US" sz="500" u="none" strike="noStrike" dirty="0">
                          <a:effectLst/>
                        </a:rPr>
                        <a:t>이벤트 가격</a:t>
                      </a:r>
                      <a:endParaRPr lang="ko-KR" altLang="en-US" sz="500" b="1" i="0" u="none" strike="noStrike" dirty="0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으로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카드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로 구매한다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0676347"/>
                  </a:ext>
                </a:extLst>
              </a:tr>
              <a:tr h="7426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가정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에서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나 혼자서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매일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소비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이용</a:t>
                      </a:r>
                      <a:r>
                        <a:rPr lang="en-US" altLang="ko-KR" sz="500" u="none" strike="noStrike">
                          <a:effectLst/>
                        </a:rPr>
                        <a:t>) </a:t>
                      </a:r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　</a:t>
                      </a:r>
                      <a:endParaRPr lang="ko-KR" altLang="en-US" sz="5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681440"/>
                  </a:ext>
                </a:extLst>
              </a:tr>
              <a:tr h="3966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모든 면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조금 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하지만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가격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에는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불만족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하며</a:t>
                      </a:r>
                      <a:r>
                        <a:rPr lang="en-US" altLang="ko-KR" sz="500" u="none" strike="noStrike">
                          <a:effectLst/>
                        </a:rPr>
                        <a:t>,</a:t>
                      </a:r>
                      <a:endParaRPr lang="en-US" altLang="ko-KR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이용후기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에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추천</a:t>
                      </a:r>
                      <a:endParaRPr lang="ko-KR" altLang="en-US" sz="5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한다</a:t>
                      </a:r>
                      <a:endParaRPr lang="ko-KR" altLang="en-US" sz="5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-1.8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92818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358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01. INTRO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10474693" cy="4471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1.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현재 시나리오 생성 데이터의 특징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-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각 페르소나 별 대표 업종의 시나리오가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1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 뿐이다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동일 아이템에 대해 같은 결과값을 출력함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페르소나의 소비자는 각 아이템에 대해 모두 같은 값을 출력 받음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페르소나의 고객이더라도 </a:t>
            </a:r>
            <a:r>
              <a:rPr kumimoji="1" lang="ko-KR" altLang="en-US" sz="2400" b="1" dirty="0">
                <a:solidFill>
                  <a:srgbClr val="FFFF00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시나리오를 개별적으로 출력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하고자 하는 시도가 필요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Item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별 시나리오가 아닌 페르소나 별 시나리오의 초점을 두어야 함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Item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을 제거하면 각 페르소나 별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29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개의 구매 시나리오가 생성된 것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 40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대 여성의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Item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시나리오는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5X29 = 145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개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.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6966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5A74CC-951F-70D7-18EF-70CB367D88AE}"/>
              </a:ext>
            </a:extLst>
          </p:cNvPr>
          <p:cNvSpPr/>
          <p:nvPr/>
        </p:nvSpPr>
        <p:spPr>
          <a:xfrm>
            <a:off x="4099180" y="2355769"/>
            <a:ext cx="25633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고객 </a:t>
            </a:r>
            <a:r>
              <a:rPr kumimoji="1" lang="en-US" altLang="ko-KR" dirty="0"/>
              <a:t>Cluster </a:t>
            </a:r>
            <a:r>
              <a:rPr kumimoji="1" lang="ko-KR" altLang="en-US" dirty="0"/>
              <a:t>결과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30</a:t>
            </a:r>
            <a:r>
              <a:rPr kumimoji="1" lang="ko-KR" altLang="en-US" dirty="0"/>
              <a:t>대 페르소나 </a:t>
            </a:r>
            <a:r>
              <a:rPr kumimoji="1" lang="en-US" altLang="ko-KR" dirty="0"/>
              <a:t>B</a:t>
            </a:r>
            <a:r>
              <a:rPr kumimoji="1" lang="ko-KR" altLang="en-US" dirty="0"/>
              <a:t>형</a:t>
            </a:r>
            <a:endParaRPr kumimoji="1"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101F82-1502-2FE0-E71D-03BD276AEE00}"/>
              </a:ext>
            </a:extLst>
          </p:cNvPr>
          <p:cNvSpPr/>
          <p:nvPr/>
        </p:nvSpPr>
        <p:spPr>
          <a:xfrm>
            <a:off x="299803" y="2205867"/>
            <a:ext cx="2563318" cy="12231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매핑 가능한 제휴사 고객의 구매 및 로그 데이터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데이터 규모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2000</a:t>
            </a:r>
            <a:r>
              <a:rPr kumimoji="1" lang="ko-KR" altLang="en-US" dirty="0"/>
              <a:t>명</a:t>
            </a:r>
            <a:endParaRPr kumimoji="1" lang="en-US" altLang="ko-KR" dirty="0"/>
          </a:p>
        </p:txBody>
      </p: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DB46FAA2-B5EB-F850-6CE5-7E1ABC533425}"/>
              </a:ext>
            </a:extLst>
          </p:cNvPr>
          <p:cNvSpPr/>
          <p:nvPr/>
        </p:nvSpPr>
        <p:spPr>
          <a:xfrm>
            <a:off x="3046436" y="2659679"/>
            <a:ext cx="869429" cy="315510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948DF-17F1-4AEC-97F0-8FD90BDD5705}"/>
              </a:ext>
            </a:extLst>
          </p:cNvPr>
          <p:cNvSpPr txBox="1"/>
          <p:nvPr/>
        </p:nvSpPr>
        <p:spPr>
          <a:xfrm>
            <a:off x="299803" y="1462678"/>
            <a:ext cx="426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 </a:t>
            </a:r>
            <a:r>
              <a:rPr kumimoji="1" lang="ko-KR" altLang="en-US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예시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B4A11EFB-D38C-6790-9936-979036DDD5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88870"/>
              </p:ext>
            </p:extLst>
          </p:nvPr>
        </p:nvGraphicFramePr>
        <p:xfrm>
          <a:off x="1100944" y="4014435"/>
          <a:ext cx="9990112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764">
                  <a:extLst>
                    <a:ext uri="{9D8B030D-6E8A-4147-A177-3AD203B41FA5}">
                      <a16:colId xmlns:a16="http://schemas.microsoft.com/office/drawing/2014/main" val="1504265710"/>
                    </a:ext>
                  </a:extLst>
                </a:gridCol>
                <a:gridCol w="1430961">
                  <a:extLst>
                    <a:ext uri="{9D8B030D-6E8A-4147-A177-3AD203B41FA5}">
                      <a16:colId xmlns:a16="http://schemas.microsoft.com/office/drawing/2014/main" val="3753533720"/>
                    </a:ext>
                  </a:extLst>
                </a:gridCol>
                <a:gridCol w="1066567">
                  <a:extLst>
                    <a:ext uri="{9D8B030D-6E8A-4147-A177-3AD203B41FA5}">
                      <a16:colId xmlns:a16="http://schemas.microsoft.com/office/drawing/2014/main" val="3295263320"/>
                    </a:ext>
                  </a:extLst>
                </a:gridCol>
                <a:gridCol w="1248764">
                  <a:extLst>
                    <a:ext uri="{9D8B030D-6E8A-4147-A177-3AD203B41FA5}">
                      <a16:colId xmlns:a16="http://schemas.microsoft.com/office/drawing/2014/main" val="3303158801"/>
                    </a:ext>
                  </a:extLst>
                </a:gridCol>
                <a:gridCol w="1248764">
                  <a:extLst>
                    <a:ext uri="{9D8B030D-6E8A-4147-A177-3AD203B41FA5}">
                      <a16:colId xmlns:a16="http://schemas.microsoft.com/office/drawing/2014/main" val="4108398657"/>
                    </a:ext>
                  </a:extLst>
                </a:gridCol>
                <a:gridCol w="1248764">
                  <a:extLst>
                    <a:ext uri="{9D8B030D-6E8A-4147-A177-3AD203B41FA5}">
                      <a16:colId xmlns:a16="http://schemas.microsoft.com/office/drawing/2014/main" val="3067829691"/>
                    </a:ext>
                  </a:extLst>
                </a:gridCol>
                <a:gridCol w="1248764">
                  <a:extLst>
                    <a:ext uri="{9D8B030D-6E8A-4147-A177-3AD203B41FA5}">
                      <a16:colId xmlns:a16="http://schemas.microsoft.com/office/drawing/2014/main" val="4143398349"/>
                    </a:ext>
                  </a:extLst>
                </a:gridCol>
                <a:gridCol w="1248764">
                  <a:extLst>
                    <a:ext uri="{9D8B030D-6E8A-4147-A177-3AD203B41FA5}">
                      <a16:colId xmlns:a16="http://schemas.microsoft.com/office/drawing/2014/main" val="37396454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Persona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latinLnBrk="1"/>
                      <a:r>
                        <a:rPr lang="ko-KR" altLang="en-US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상품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소분류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일자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브랜드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205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A201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남성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의류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와이셔츠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34,900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Polo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온라인 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575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A304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 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유제품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요거트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 err="1"/>
                        <a:t>유통사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2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C807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화장품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로션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67,000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Hera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전용 매장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520059"/>
                  </a:ext>
                </a:extLst>
              </a:tr>
            </a:tbl>
          </a:graphicData>
        </a:graphic>
      </p:graphicFrame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E3C42945-B693-1837-FC95-24C63C67D571}"/>
              </a:ext>
            </a:extLst>
          </p:cNvPr>
          <p:cNvSpPr/>
          <p:nvPr/>
        </p:nvSpPr>
        <p:spPr>
          <a:xfrm>
            <a:off x="6845813" y="2636325"/>
            <a:ext cx="869429" cy="315510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244F104-4A5B-F556-D716-8F8663481EEA}"/>
              </a:ext>
            </a:extLst>
          </p:cNvPr>
          <p:cNvSpPr/>
          <p:nvPr/>
        </p:nvSpPr>
        <p:spPr>
          <a:xfrm>
            <a:off x="7898557" y="2355769"/>
            <a:ext cx="2563318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고객의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 구매 데이터 생성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7243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948DF-17F1-4AEC-97F0-8FD90BDD5705}"/>
              </a:ext>
            </a:extLst>
          </p:cNvPr>
          <p:cNvSpPr txBox="1"/>
          <p:nvPr/>
        </p:nvSpPr>
        <p:spPr>
          <a:xfrm>
            <a:off x="299803" y="1462678"/>
            <a:ext cx="4261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Mapping </a:t>
            </a:r>
            <a:r>
              <a:rPr kumimoji="1" lang="ko-KR" altLang="en-US" sz="2400" b="1" dirty="0">
                <a:solidFill>
                  <a:schemeClr val="bg1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예시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B4A11EFB-D38C-6790-9936-979036DDD5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114860"/>
              </p:ext>
            </p:extLst>
          </p:nvPr>
        </p:nvGraphicFramePr>
        <p:xfrm>
          <a:off x="299803" y="3104858"/>
          <a:ext cx="8229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1504265710"/>
                    </a:ext>
                  </a:extLst>
                </a:gridCol>
                <a:gridCol w="1178789">
                  <a:extLst>
                    <a:ext uri="{9D8B030D-6E8A-4147-A177-3AD203B41FA5}">
                      <a16:colId xmlns:a16="http://schemas.microsoft.com/office/drawing/2014/main" val="3753533720"/>
                    </a:ext>
                  </a:extLst>
                </a:gridCol>
                <a:gridCol w="878611">
                  <a:extLst>
                    <a:ext uri="{9D8B030D-6E8A-4147-A177-3AD203B41FA5}">
                      <a16:colId xmlns:a16="http://schemas.microsoft.com/office/drawing/2014/main" val="329526332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30315880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08398657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06782969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43398349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739645455"/>
                    </a:ext>
                  </a:extLst>
                </a:gridCol>
              </a:tblGrid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Persona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latinLnBrk="1"/>
                      <a:r>
                        <a:rPr lang="ko-KR" altLang="en-US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상품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소분류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일자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브랜드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구매처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205364"/>
                  </a:ext>
                </a:extLst>
              </a:tr>
              <a:tr h="78712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A201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남성 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의류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세미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와이셔츠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34,900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Polo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온라인 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575857"/>
                  </a:ext>
                </a:extLst>
              </a:tr>
              <a:tr h="78712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A304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 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유제품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요거트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남양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 err="1"/>
                        <a:t>유통사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29938"/>
                  </a:ext>
                </a:extLst>
              </a:tr>
              <a:tr h="10232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C807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</a:t>
                      </a:r>
                      <a:r>
                        <a:rPr lang="en-US" altLang="ko-KR" dirty="0"/>
                        <a:t>B</a:t>
                      </a:r>
                    </a:p>
                    <a:p>
                      <a:pPr latinLnBrk="1"/>
                      <a:r>
                        <a:rPr lang="ko-KR" altLang="en-US" dirty="0"/>
                        <a:t>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화장품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로션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</a:t>
                      </a:r>
                    </a:p>
                    <a:p>
                      <a:pPr latinLnBrk="1"/>
                      <a:r>
                        <a:rPr lang="en-US" altLang="ko-KR" dirty="0"/>
                        <a:t>08/18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67,000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Hera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오프라인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전용 매장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520059"/>
                  </a:ext>
                </a:extLst>
              </a:tr>
            </a:tbl>
          </a:graphicData>
        </a:graphic>
      </p:graphicFrame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A29F1883-66DF-C340-918F-D5942761614C}"/>
              </a:ext>
            </a:extLst>
          </p:cNvPr>
          <p:cNvSpPr/>
          <p:nvPr/>
        </p:nvSpPr>
        <p:spPr>
          <a:xfrm>
            <a:off x="2384256" y="1639704"/>
            <a:ext cx="2498361" cy="1347619"/>
          </a:xfrm>
          <a:prstGeom prst="wedgeRoundRectCallou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페르소나의 </a:t>
            </a:r>
            <a:r>
              <a:rPr kumimoji="1" lang="en-US" altLang="ko-KR" dirty="0"/>
              <a:t>2</a:t>
            </a:r>
            <a:r>
              <a:rPr kumimoji="1" lang="ko-KR" altLang="en-US" dirty="0"/>
              <a:t>차 분기 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시나리오 생성 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상품 목록</a:t>
            </a:r>
            <a:endParaRPr kumimoji="1" lang="en-US" altLang="ko-KR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1B7A550-F773-F657-0305-8912A867912D}"/>
              </a:ext>
            </a:extLst>
          </p:cNvPr>
          <p:cNvCxnSpPr>
            <a:cxnSpLocks/>
          </p:cNvCxnSpPr>
          <p:nvPr/>
        </p:nvCxnSpPr>
        <p:spPr>
          <a:xfrm flipV="1">
            <a:off x="5102795" y="1208439"/>
            <a:ext cx="1864275" cy="625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7700816-FB63-4C7F-8E4D-F306048F6370}"/>
              </a:ext>
            </a:extLst>
          </p:cNvPr>
          <p:cNvCxnSpPr>
            <a:cxnSpLocks/>
          </p:cNvCxnSpPr>
          <p:nvPr/>
        </p:nvCxnSpPr>
        <p:spPr>
          <a:xfrm>
            <a:off x="5102795" y="2081256"/>
            <a:ext cx="186427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7FA62D7-A337-4D6F-057A-36D745E051B3}"/>
              </a:ext>
            </a:extLst>
          </p:cNvPr>
          <p:cNvCxnSpPr>
            <a:cxnSpLocks/>
          </p:cNvCxnSpPr>
          <p:nvPr/>
        </p:nvCxnSpPr>
        <p:spPr>
          <a:xfrm>
            <a:off x="5102795" y="2318026"/>
            <a:ext cx="1864275" cy="6106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071481-5EED-9722-F394-3C6437384247}"/>
              </a:ext>
            </a:extLst>
          </p:cNvPr>
          <p:cNvSpPr/>
          <p:nvPr/>
        </p:nvSpPr>
        <p:spPr>
          <a:xfrm>
            <a:off x="7371041" y="879024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인식</a:t>
            </a:r>
            <a:r>
              <a:rPr kumimoji="1" lang="en-US" altLang="ko-KR" dirty="0"/>
              <a:t>/</a:t>
            </a:r>
            <a:r>
              <a:rPr kumimoji="1" lang="ko-KR" altLang="en-US" dirty="0"/>
              <a:t>탐색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E75D889-3AE3-82F1-399D-BB6DBBB713A6}"/>
              </a:ext>
            </a:extLst>
          </p:cNvPr>
          <p:cNvSpPr/>
          <p:nvPr/>
        </p:nvSpPr>
        <p:spPr>
          <a:xfrm>
            <a:off x="7371041" y="1314205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구매결정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B1F4070-D226-4241-E908-5D1442BBCC17}"/>
              </a:ext>
            </a:extLst>
          </p:cNvPr>
          <p:cNvSpPr/>
          <p:nvPr/>
        </p:nvSpPr>
        <p:spPr>
          <a:xfrm>
            <a:off x="7371041" y="1749386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구매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A250A76-E8D0-648B-B5FA-54AFDF14E954}"/>
              </a:ext>
            </a:extLst>
          </p:cNvPr>
          <p:cNvSpPr/>
          <p:nvPr/>
        </p:nvSpPr>
        <p:spPr>
          <a:xfrm>
            <a:off x="7371041" y="218523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소비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이용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AC50617-FC5B-A747-18A6-800C988F5F63}"/>
              </a:ext>
            </a:extLst>
          </p:cNvPr>
          <p:cNvSpPr/>
          <p:nvPr/>
        </p:nvSpPr>
        <p:spPr>
          <a:xfrm>
            <a:off x="7371041" y="266788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평가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317E820-8A79-2A29-AC35-4B7B40A34ED4}"/>
              </a:ext>
            </a:extLst>
          </p:cNvPr>
          <p:cNvSpPr/>
          <p:nvPr/>
        </p:nvSpPr>
        <p:spPr>
          <a:xfrm>
            <a:off x="9127389" y="879024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2.0</a:t>
            </a:r>
            <a:endParaRPr kumimoji="1"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3377481-3832-B8F8-41DB-B4FC3A5DC1C2}"/>
              </a:ext>
            </a:extLst>
          </p:cNvPr>
          <p:cNvSpPr/>
          <p:nvPr/>
        </p:nvSpPr>
        <p:spPr>
          <a:xfrm>
            <a:off x="7371041" y="35789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요인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047F902-827B-C344-07AF-787480D2A3CC}"/>
              </a:ext>
            </a:extLst>
          </p:cNvPr>
          <p:cNvSpPr/>
          <p:nvPr/>
        </p:nvSpPr>
        <p:spPr>
          <a:xfrm>
            <a:off x="9127389" y="35789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Rating</a:t>
            </a:r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41B844A-FCFC-9666-59CD-ABFB790F85B8}"/>
              </a:ext>
            </a:extLst>
          </p:cNvPr>
          <p:cNvSpPr/>
          <p:nvPr/>
        </p:nvSpPr>
        <p:spPr>
          <a:xfrm>
            <a:off x="9127389" y="1320259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0.4</a:t>
            </a:r>
            <a:endParaRPr kumimoji="1"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FE55AE-BC4B-CF47-EEB8-A70AB4CA9C1E}"/>
              </a:ext>
            </a:extLst>
          </p:cNvPr>
          <p:cNvSpPr/>
          <p:nvPr/>
        </p:nvSpPr>
        <p:spPr>
          <a:xfrm>
            <a:off x="9127389" y="1766173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1.2</a:t>
            </a:r>
            <a:endParaRPr kumimoji="1"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7BED28F-9349-F72F-5F2E-25E10419E0C7}"/>
              </a:ext>
            </a:extLst>
          </p:cNvPr>
          <p:cNvSpPr/>
          <p:nvPr/>
        </p:nvSpPr>
        <p:spPr>
          <a:xfrm>
            <a:off x="9127389" y="2178390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-0.8</a:t>
            </a:r>
            <a:endParaRPr kumimoji="1"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8F54B93-3FD0-1429-775B-29F36CB56BFF}"/>
              </a:ext>
            </a:extLst>
          </p:cNvPr>
          <p:cNvSpPr/>
          <p:nvPr/>
        </p:nvSpPr>
        <p:spPr>
          <a:xfrm>
            <a:off x="9127389" y="2658788"/>
            <a:ext cx="1484026" cy="291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0.4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257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603038" y="1496716"/>
            <a:ext cx="10474693" cy="502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페르소나의 같은 중분류에 대한 같은 시나리오 출력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해당 페르소나가 특정 상품을 구매할 때의 대표 유형에 대한 것이라고 판단 가능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Ex) 30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대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no6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페르소나가 남성 셔츠를 구매할 때의 대표 시나리오 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동일 페르소나 고객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Cust 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별 시나리오의 차별점을 두려면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각 고객 별 주 구매 중분류 상품을 파악한 뒤 해당 상품 구성 시나리오 요인에 가중치를 설정</a:t>
            </a: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페르소나가 같더라도 구매 아이템이 다르다면 어떠한 시나리오 요인에 영향을 받는지 개별적인 파악이 가능할 것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591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0474693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 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D67ECE9-A6C4-E4D5-4C70-C82BF3C60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020505"/>
              </p:ext>
            </p:extLst>
          </p:nvPr>
        </p:nvGraphicFramePr>
        <p:xfrm>
          <a:off x="1365820" y="1420836"/>
          <a:ext cx="72009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3061539232"/>
                    </a:ext>
                  </a:extLst>
                </a:gridCol>
                <a:gridCol w="1178789">
                  <a:extLst>
                    <a:ext uri="{9D8B030D-6E8A-4147-A177-3AD203B41FA5}">
                      <a16:colId xmlns:a16="http://schemas.microsoft.com/office/drawing/2014/main" val="2273539115"/>
                    </a:ext>
                  </a:extLst>
                </a:gridCol>
                <a:gridCol w="878611">
                  <a:extLst>
                    <a:ext uri="{9D8B030D-6E8A-4147-A177-3AD203B41FA5}">
                      <a16:colId xmlns:a16="http://schemas.microsoft.com/office/drawing/2014/main" val="254713016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19818170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379802328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4877400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988075058"/>
                    </a:ext>
                  </a:extLst>
                </a:gridCol>
              </a:tblGrid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Persona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상품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latinLnBrk="1"/>
                      <a:r>
                        <a:rPr lang="ko-KR" altLang="en-US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 점수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578711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셔츠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부러움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703950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화장품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향후구매욕구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매장방문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793641"/>
                  </a:ext>
                </a:extLst>
              </a:tr>
              <a:tr h="5509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A103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 err="1"/>
                        <a:t>대여성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식제품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광고</a:t>
                      </a:r>
                      <a:r>
                        <a:rPr lang="en-US" altLang="ko-KR" dirty="0"/>
                        <a:t>/</a:t>
                      </a:r>
                    </a:p>
                    <a:p>
                      <a:pPr latinLnBrk="1"/>
                      <a:r>
                        <a:rPr lang="ko-KR" altLang="en-US" dirty="0"/>
                        <a:t>홍보물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판매원의영업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2.4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421667"/>
                  </a:ext>
                </a:extLst>
              </a:tr>
            </a:tbl>
          </a:graphicData>
        </a:graphic>
      </p:graphicFrame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23F5FB3-D763-5357-B9E9-ED9F30926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453839"/>
              </p:ext>
            </p:extLst>
          </p:nvPr>
        </p:nvGraphicFramePr>
        <p:xfrm>
          <a:off x="1365820" y="4293053"/>
          <a:ext cx="72009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25">
                  <a:extLst>
                    <a:ext uri="{9D8B030D-6E8A-4147-A177-3AD203B41FA5}">
                      <a16:colId xmlns:a16="http://schemas.microsoft.com/office/drawing/2014/main" val="3262934224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069339619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103324658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999557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부러움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향후구매욕구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판매원의영업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784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평균 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702582"/>
                  </a:ext>
                </a:extLst>
              </a:tr>
            </a:tbl>
          </a:graphicData>
        </a:graphic>
      </p:graphicFrame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5CD1C794-FC5A-0810-AD9C-7A1539EB42A5}"/>
              </a:ext>
            </a:extLst>
          </p:cNvPr>
          <p:cNvSpPr/>
          <p:nvPr/>
        </p:nvSpPr>
        <p:spPr>
          <a:xfrm>
            <a:off x="8844197" y="2923082"/>
            <a:ext cx="629587" cy="689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A5E613-50A3-0E08-9709-B661B1364598}"/>
              </a:ext>
            </a:extLst>
          </p:cNvPr>
          <p:cNvSpPr/>
          <p:nvPr/>
        </p:nvSpPr>
        <p:spPr>
          <a:xfrm>
            <a:off x="9471850" y="1477861"/>
            <a:ext cx="2563318" cy="35568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약 </a:t>
            </a:r>
            <a:r>
              <a:rPr kumimoji="1" lang="en-US" altLang="ko-KR" dirty="0"/>
              <a:t>29</a:t>
            </a:r>
            <a:r>
              <a:rPr kumimoji="1" lang="ko-KR" altLang="en-US" dirty="0"/>
              <a:t>개의 아이템 별 시나리오들의 빈도를 파악하여 시나리오 구성 요인의 각 요소 별 평균 값을 구한다</a:t>
            </a:r>
            <a:r>
              <a:rPr kumimoji="1" lang="en-US" altLang="ko-KR" dirty="0"/>
              <a:t>.</a:t>
            </a:r>
          </a:p>
          <a:p>
            <a:pPr algn="ctr"/>
            <a:endParaRPr kumimoji="1" lang="en-US" altLang="ko-KR" dirty="0"/>
          </a:p>
          <a:p>
            <a:pPr algn="ctr"/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>
                <a:solidFill>
                  <a:srgbClr val="FFFF00"/>
                </a:solidFill>
              </a:rPr>
              <a:t>결과적으로 모든 </a:t>
            </a:r>
            <a:r>
              <a:rPr kumimoji="1" lang="en-US" altLang="ko-KR" dirty="0">
                <a:solidFill>
                  <a:srgbClr val="FFFF00"/>
                </a:solidFill>
              </a:rPr>
              <a:t>Cust</a:t>
            </a:r>
            <a:r>
              <a:rPr kumimoji="1" lang="ko-KR" altLang="en-US" dirty="0">
                <a:solidFill>
                  <a:srgbClr val="FFFF00"/>
                </a:solidFill>
              </a:rPr>
              <a:t>에 따라 달라짐</a:t>
            </a:r>
            <a:r>
              <a:rPr kumimoji="1" lang="en-US" altLang="ko-KR" dirty="0">
                <a:solidFill>
                  <a:srgbClr val="FFFF00"/>
                </a:solidFill>
              </a:rPr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BF95656-2B43-AA9B-5140-EDAA11DBA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961167"/>
              </p:ext>
            </p:extLst>
          </p:nvPr>
        </p:nvGraphicFramePr>
        <p:xfrm>
          <a:off x="1365820" y="5346630"/>
          <a:ext cx="540067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25">
                  <a:extLst>
                    <a:ext uri="{9D8B030D-6E8A-4147-A177-3AD203B41FA5}">
                      <a16:colId xmlns:a16="http://schemas.microsoft.com/office/drawing/2014/main" val="1123224165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423545326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412953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인식탐색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SNS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매장방문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69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평균 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456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7687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9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07F3FB3-D4AD-4D19-8651-F4449E989271}"/>
              </a:ext>
            </a:extLst>
          </p:cNvPr>
          <p:cNvSpPr txBox="1"/>
          <p:nvPr/>
        </p:nvSpPr>
        <p:spPr>
          <a:xfrm>
            <a:off x="460690" y="436211"/>
            <a:ext cx="6910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02. </a:t>
            </a:r>
            <a:r>
              <a:rPr lang="ko-KR" altLang="en-US" sz="5400" dirty="0">
                <a:solidFill>
                  <a:schemeClr val="bg1">
                    <a:alpha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외부 데이터 활용</a:t>
            </a:r>
            <a:endParaRPr lang="en-US" altLang="ko-KR" sz="44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9AEC9-A0C0-B157-16F0-3799F6D92825}"/>
              </a:ext>
            </a:extLst>
          </p:cNvPr>
          <p:cNvSpPr txBox="1"/>
          <p:nvPr/>
        </p:nvSpPr>
        <p:spPr>
          <a:xfrm>
            <a:off x="460690" y="1420836"/>
            <a:ext cx="10474693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Ex )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최종 출력 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:</a:t>
            </a:r>
            <a:r>
              <a:rPr kumimoji="1" lang="ko-KR" altLang="en-US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고객의 구매데이터 활용</a:t>
            </a:r>
            <a:r>
              <a:rPr kumimoji="1" lang="en-US" altLang="ko-KR" sz="2400" b="1" dirty="0">
                <a:solidFill>
                  <a:schemeClr val="bg2"/>
                </a:solidFill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endParaRPr kumimoji="1" lang="en-US" altLang="ko-KR" sz="2400" b="1" dirty="0">
              <a:solidFill>
                <a:schemeClr val="bg2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B1A5A4D-5395-58E3-C4CD-CB9F673B918B}"/>
              </a:ext>
            </a:extLst>
          </p:cNvPr>
          <p:cNvSpPr/>
          <p:nvPr/>
        </p:nvSpPr>
        <p:spPr>
          <a:xfrm>
            <a:off x="493640" y="2214877"/>
            <a:ext cx="5397494" cy="414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각 </a:t>
            </a:r>
            <a:r>
              <a:rPr kumimoji="1" lang="en-US" altLang="ko-KR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Cust</a:t>
            </a:r>
            <a:r>
              <a:rPr kumimoji="1" lang="ko-KR" altLang="en-US" b="1" dirty="0">
                <a:solidFill>
                  <a:schemeClr val="bg2"/>
                </a:solidFill>
                <a:latin typeface="NanumSquare_ac ExtraBold" panose="020B0600000101010101" pitchFamily="34" charset="-127"/>
                <a:ea typeface="NanumSquare_ac ExtraBold" panose="020B0600000101010101" pitchFamily="34" charset="-127"/>
              </a:rPr>
              <a:t>의 시나리오 구성 요인 중 가장 많이 나온 요인 조합</a:t>
            </a:r>
            <a:endParaRPr kumimoji="1" lang="en-US" altLang="ko-KR" b="1" dirty="0">
              <a:solidFill>
                <a:schemeClr val="bg2"/>
              </a:solidFill>
              <a:latin typeface="NanumSquare_ac ExtraBold" panose="020B0600000101010101" pitchFamily="34" charset="-127"/>
              <a:ea typeface="NanumSquare_ac ExtraBold" panose="020B0600000101010101" pitchFamily="34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6B71287-0CB7-40AB-A67E-0B40518EC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46195"/>
              </p:ext>
            </p:extLst>
          </p:nvPr>
        </p:nvGraphicFramePr>
        <p:xfrm>
          <a:off x="1382842" y="2698393"/>
          <a:ext cx="10219545" cy="1934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0549">
                  <a:extLst>
                    <a:ext uri="{9D8B030D-6E8A-4147-A177-3AD203B41FA5}">
                      <a16:colId xmlns:a16="http://schemas.microsoft.com/office/drawing/2014/main" val="3691531732"/>
                    </a:ext>
                  </a:extLst>
                </a:gridCol>
                <a:gridCol w="738358">
                  <a:extLst>
                    <a:ext uri="{9D8B030D-6E8A-4147-A177-3AD203B41FA5}">
                      <a16:colId xmlns:a16="http://schemas.microsoft.com/office/drawing/2014/main" val="3881803210"/>
                    </a:ext>
                  </a:extLst>
                </a:gridCol>
                <a:gridCol w="729967">
                  <a:extLst>
                    <a:ext uri="{9D8B030D-6E8A-4147-A177-3AD203B41FA5}">
                      <a16:colId xmlns:a16="http://schemas.microsoft.com/office/drawing/2014/main" val="3482623556"/>
                    </a:ext>
                  </a:extLst>
                </a:gridCol>
                <a:gridCol w="897776">
                  <a:extLst>
                    <a:ext uri="{9D8B030D-6E8A-4147-A177-3AD203B41FA5}">
                      <a16:colId xmlns:a16="http://schemas.microsoft.com/office/drawing/2014/main" val="1090992792"/>
                    </a:ext>
                  </a:extLst>
                </a:gridCol>
                <a:gridCol w="1107536">
                  <a:extLst>
                    <a:ext uri="{9D8B030D-6E8A-4147-A177-3AD203B41FA5}">
                      <a16:colId xmlns:a16="http://schemas.microsoft.com/office/drawing/2014/main" val="1894429186"/>
                    </a:ext>
                  </a:extLst>
                </a:gridCol>
                <a:gridCol w="797091">
                  <a:extLst>
                    <a:ext uri="{9D8B030D-6E8A-4147-A177-3AD203B41FA5}">
                      <a16:colId xmlns:a16="http://schemas.microsoft.com/office/drawing/2014/main" val="3876916217"/>
                    </a:ext>
                  </a:extLst>
                </a:gridCol>
                <a:gridCol w="1367640">
                  <a:extLst>
                    <a:ext uri="{9D8B030D-6E8A-4147-A177-3AD203B41FA5}">
                      <a16:colId xmlns:a16="http://schemas.microsoft.com/office/drawing/2014/main" val="472675386"/>
                    </a:ext>
                  </a:extLst>
                </a:gridCol>
                <a:gridCol w="763530">
                  <a:extLst>
                    <a:ext uri="{9D8B030D-6E8A-4147-A177-3AD203B41FA5}">
                      <a16:colId xmlns:a16="http://schemas.microsoft.com/office/drawing/2014/main" val="3367339883"/>
                    </a:ext>
                  </a:extLst>
                </a:gridCol>
                <a:gridCol w="1454341">
                  <a:extLst>
                    <a:ext uri="{9D8B030D-6E8A-4147-A177-3AD203B41FA5}">
                      <a16:colId xmlns:a16="http://schemas.microsoft.com/office/drawing/2014/main" val="1582897312"/>
                    </a:ext>
                  </a:extLst>
                </a:gridCol>
                <a:gridCol w="595721">
                  <a:extLst>
                    <a:ext uri="{9D8B030D-6E8A-4147-A177-3AD203B41FA5}">
                      <a16:colId xmlns:a16="http://schemas.microsoft.com/office/drawing/2014/main" val="776003796"/>
                    </a:ext>
                  </a:extLst>
                </a:gridCol>
                <a:gridCol w="178996">
                  <a:extLst>
                    <a:ext uri="{9D8B030D-6E8A-4147-A177-3AD203B41FA5}">
                      <a16:colId xmlns:a16="http://schemas.microsoft.com/office/drawing/2014/main" val="1770391525"/>
                    </a:ext>
                  </a:extLst>
                </a:gridCol>
                <a:gridCol w="738358">
                  <a:extLst>
                    <a:ext uri="{9D8B030D-6E8A-4147-A177-3AD203B41FA5}">
                      <a16:colId xmlns:a16="http://schemas.microsoft.com/office/drawing/2014/main" val="3655668201"/>
                    </a:ext>
                  </a:extLst>
                </a:gridCol>
                <a:gridCol w="279682">
                  <a:extLst>
                    <a:ext uri="{9D8B030D-6E8A-4147-A177-3AD203B41FA5}">
                      <a16:colId xmlns:a16="http://schemas.microsoft.com/office/drawing/2014/main" val="937741699"/>
                    </a:ext>
                  </a:extLst>
                </a:gridCol>
              </a:tblGrid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인식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탐색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광고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홍보물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 알게되고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부러움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때문에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u="none" strike="noStrike">
                          <a:effectLst/>
                        </a:rPr>
                        <a:t>SNS</a:t>
                      </a:r>
                      <a:endParaRPr lang="en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등으로 </a:t>
                      </a:r>
                      <a:r>
                        <a:rPr lang="en-US" altLang="ko-KR" sz="800" u="none" strike="noStrike">
                          <a:effectLst/>
                        </a:rPr>
                        <a:t>'</a:t>
                      </a:r>
                      <a:r>
                        <a:rPr lang="ko-KR" altLang="en-US" sz="800" u="none" strike="noStrike">
                          <a:effectLst/>
                        </a:rPr>
                        <a:t>아이템</a:t>
                      </a:r>
                      <a:r>
                        <a:rPr lang="en-US" altLang="ko-KR" sz="800" u="none" strike="noStrike">
                          <a:effectLst/>
                        </a:rPr>
                        <a:t>'</a:t>
                      </a:r>
                      <a:r>
                        <a:rPr lang="ko-KR" altLang="en-US" sz="800" u="none" strike="noStrike">
                          <a:effectLst/>
                        </a:rPr>
                        <a:t>을 탐색한다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4703063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구매결정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광고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홍보물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과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와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인터넷 검색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 정보를 습득하고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800" u="none" strike="noStrike">
                          <a:effectLst/>
                        </a:rPr>
                        <a:t>SNS</a:t>
                      </a:r>
                      <a:endParaRPr lang="en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과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와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이용후기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의 영향으로 구매를 결정한다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6854867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구매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매장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에서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할인</a:t>
                      </a:r>
                      <a:r>
                        <a:rPr lang="en-US" altLang="ko-KR" sz="800" u="none" strike="noStrike">
                          <a:effectLst/>
                        </a:rPr>
                        <a:t>/</a:t>
                      </a:r>
                      <a:r>
                        <a:rPr lang="ko-KR" altLang="en-US" sz="800" u="none" strike="noStrike">
                          <a:effectLst/>
                        </a:rPr>
                        <a:t>이벤트 가격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으로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카드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로 구매한다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93380711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소비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이용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가정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에서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나 혼자서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매일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소비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이용</a:t>
                      </a:r>
                      <a:r>
                        <a:rPr lang="en-US" altLang="ko-KR" sz="800" u="none" strike="noStrike">
                          <a:effectLst/>
                        </a:rPr>
                        <a:t>) </a:t>
                      </a:r>
                      <a:r>
                        <a:rPr lang="ko-KR" altLang="en-US" sz="800" u="none" strike="noStrike">
                          <a:effectLst/>
                        </a:rPr>
                        <a:t>한다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80808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41033670"/>
                  </a:ext>
                </a:extLst>
              </a:tr>
              <a:tr h="3869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평가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모든 면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조금 만족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하지만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가격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에는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불만족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하며</a:t>
                      </a:r>
                      <a:r>
                        <a:rPr lang="en-US" altLang="ko-KR" sz="800" u="none" strike="noStrike">
                          <a:effectLst/>
                        </a:rPr>
                        <a:t>,</a:t>
                      </a:r>
                      <a:endParaRPr lang="en-US" altLang="ko-KR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이용후기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</a:rPr>
                        <a:t>에</a:t>
                      </a:r>
                      <a:endParaRPr lang="ko-KR" altLang="en-US" sz="8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추천</a:t>
                      </a:r>
                      <a:endParaRPr lang="ko-KR" altLang="en-US" sz="800" b="1" i="0" u="none" strike="noStrike">
                        <a:solidFill>
                          <a:srgbClr val="2F75B5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</a:rPr>
                        <a:t>한다</a:t>
                      </a:r>
                      <a:endParaRPr lang="ko-KR" altLang="en-US" sz="8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76555853"/>
                  </a:ext>
                </a:extLst>
              </a:tr>
            </a:tbl>
          </a:graphicData>
        </a:graphic>
      </p:graphicFrame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F58F067D-A723-21B7-0DB4-300D8F411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318865"/>
              </p:ext>
            </p:extLst>
          </p:nvPr>
        </p:nvGraphicFramePr>
        <p:xfrm>
          <a:off x="206947" y="2698392"/>
          <a:ext cx="1175895" cy="193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895">
                  <a:extLst>
                    <a:ext uri="{9D8B030D-6E8A-4147-A177-3AD203B41FA5}">
                      <a16:colId xmlns:a16="http://schemas.microsoft.com/office/drawing/2014/main" val="1463315099"/>
                    </a:ext>
                  </a:extLst>
                </a:gridCol>
              </a:tblGrid>
              <a:tr h="19346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Cust : A 103</a:t>
                      </a:r>
                    </a:p>
                    <a:p>
                      <a:pPr latinLnBrk="1"/>
                      <a:r>
                        <a:rPr lang="en-US" altLang="ko-KR" dirty="0"/>
                        <a:t>Persona:</a:t>
                      </a:r>
                    </a:p>
                    <a:p>
                      <a:pPr latinLnBrk="1"/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대 여성 </a:t>
                      </a:r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498597"/>
                  </a:ext>
                </a:extLst>
              </a:tr>
            </a:tbl>
          </a:graphicData>
        </a:graphic>
      </p:graphicFrame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46858928-1970-822E-3323-F7DA9DFA4145}"/>
              </a:ext>
            </a:extLst>
          </p:cNvPr>
          <p:cNvSpPr/>
          <p:nvPr/>
        </p:nvSpPr>
        <p:spPr>
          <a:xfrm>
            <a:off x="5508885" y="4897518"/>
            <a:ext cx="764498" cy="5396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2A5FCE-F901-CCD5-7503-95AFC88AB319}"/>
              </a:ext>
            </a:extLst>
          </p:cNvPr>
          <p:cNvSpPr/>
          <p:nvPr/>
        </p:nvSpPr>
        <p:spPr>
          <a:xfrm>
            <a:off x="206947" y="5437164"/>
            <a:ext cx="11395439" cy="1238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bg2"/>
                </a:solidFill>
              </a:rPr>
              <a:t>Cust</a:t>
            </a:r>
            <a:r>
              <a:rPr kumimoji="1" lang="ko-KR" altLang="en-US" dirty="0">
                <a:solidFill>
                  <a:schemeClr val="bg2"/>
                </a:solidFill>
              </a:rPr>
              <a:t> 별 각 시나리오 생성 요인 중 가장 많이 나온 값을 대표 시나리오 생성 요인으로 지정</a:t>
            </a:r>
            <a:endParaRPr kumimoji="1" lang="en-US" altLang="ko-KR" dirty="0">
              <a:solidFill>
                <a:schemeClr val="bg2"/>
              </a:solidFill>
            </a:endParaRPr>
          </a:p>
          <a:p>
            <a:pPr algn="ctr"/>
            <a:r>
              <a:rPr kumimoji="1" lang="en-US" altLang="ko-KR" dirty="0">
                <a:solidFill>
                  <a:schemeClr val="bg2"/>
                </a:solidFill>
              </a:rPr>
              <a:t>(</a:t>
            </a:r>
            <a:r>
              <a:rPr kumimoji="1" lang="ko-KR" altLang="en-US" dirty="0">
                <a:solidFill>
                  <a:schemeClr val="bg2"/>
                </a:solidFill>
              </a:rPr>
              <a:t>구매 아이템 종류에 따라 생성 요인이 다르므로 구매 아이템 분포가 다름에 따라 생성 요인 분포도 다를 것</a:t>
            </a:r>
            <a:r>
              <a:rPr kumimoji="1" lang="en-US" altLang="ko-KR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94510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3673</TotalTime>
  <Words>993</Words>
  <Application>Microsoft Macintosh PowerPoint</Application>
  <PresentationFormat>와이드스크린</PresentationFormat>
  <Paragraphs>387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NanumSquare_ac Bold</vt:lpstr>
      <vt:lpstr>Arial</vt:lpstr>
      <vt:lpstr>맑은 고딕</vt:lpstr>
      <vt:lpstr>나눔스퀘어_ac Bold</vt:lpstr>
      <vt:lpstr>NanumSquare_ac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경서</dc:creator>
  <cp:lastModifiedBy>나요셉(학부생-AI빅데이터융합경영학과)</cp:lastModifiedBy>
  <cp:revision>57</cp:revision>
  <dcterms:created xsi:type="dcterms:W3CDTF">2022-01-29T15:28:14Z</dcterms:created>
  <dcterms:modified xsi:type="dcterms:W3CDTF">2022-08-25T10:03:33Z</dcterms:modified>
</cp:coreProperties>
</file>

<file path=docProps/thumbnail.jpeg>
</file>